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66" r:id="rId4"/>
    <p:sldId id="287" r:id="rId5"/>
    <p:sldId id="275" r:id="rId6"/>
    <p:sldId id="289" r:id="rId7"/>
    <p:sldId id="294" r:id="rId8"/>
    <p:sldId id="295" r:id="rId9"/>
    <p:sldId id="284" r:id="rId10"/>
    <p:sldId id="291" r:id="rId11"/>
    <p:sldId id="290" r:id="rId12"/>
    <p:sldId id="286" r:id="rId13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3E956-C47C-4472-A6E4-51CB613D4DCF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6B8E-79A6-4CCA-92A3-A3923D93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6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49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0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8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9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0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1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3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1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2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9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4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3151-1911-4984-A162-1B1A3A56BB94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4D734-82FC-450E-A992-B9AF3FEE9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hich.cleaning/" TargetMode="External"/><Relationship Id="rId13" Type="http://schemas.openxmlformats.org/officeDocument/2006/relationships/hyperlink" Target="https://partspro.kz/" TargetMode="External"/><Relationship Id="rId18" Type="http://schemas.openxmlformats.org/officeDocument/2006/relationships/hyperlink" Target="https://zvezdochet.guru/" TargetMode="External"/><Relationship Id="rId3" Type="http://schemas.openxmlformats.org/officeDocument/2006/relationships/hyperlink" Target="http://qazbuy.kz/" TargetMode="External"/><Relationship Id="rId21" Type="http://schemas.openxmlformats.org/officeDocument/2006/relationships/hyperlink" Target="https://sakhanov.kz/" TargetMode="External"/><Relationship Id="rId7" Type="http://schemas.openxmlformats.org/officeDocument/2006/relationships/hyperlink" Target="https://flip.kz/" TargetMode="External"/><Relationship Id="rId12" Type="http://schemas.openxmlformats.org/officeDocument/2006/relationships/hyperlink" Target="https://partsauto.kz/" TargetMode="External"/><Relationship Id="rId17" Type="http://schemas.openxmlformats.org/officeDocument/2006/relationships/hyperlink" Target="https://allsai.kz/" TargetMode="External"/><Relationship Id="rId2" Type="http://schemas.openxmlformats.org/officeDocument/2006/relationships/image" Target="../media/image21.png"/><Relationship Id="rId16" Type="http://schemas.openxmlformats.org/officeDocument/2006/relationships/hyperlink" Target="https://tastamat.kz/" TargetMode="External"/><Relationship Id="rId20" Type="http://schemas.openxmlformats.org/officeDocument/2006/relationships/hyperlink" Target="https://ynot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24.kz/" TargetMode="External"/><Relationship Id="rId11" Type="http://schemas.openxmlformats.org/officeDocument/2006/relationships/hyperlink" Target="https://kitapall.kz/" TargetMode="External"/><Relationship Id="rId5" Type="http://schemas.openxmlformats.org/officeDocument/2006/relationships/hyperlink" Target="https://dalaman.kz/" TargetMode="External"/><Relationship Id="rId15" Type="http://schemas.openxmlformats.org/officeDocument/2006/relationships/hyperlink" Target="https://1host.kz/" TargetMode="External"/><Relationship Id="rId23" Type="http://schemas.openxmlformats.org/officeDocument/2006/relationships/hyperlink" Target="http://marden.kz/" TargetMode="External"/><Relationship Id="rId10" Type="http://schemas.openxmlformats.org/officeDocument/2006/relationships/hyperlink" Target="https://azure.kz/" TargetMode="External"/><Relationship Id="rId19" Type="http://schemas.openxmlformats.org/officeDocument/2006/relationships/hyperlink" Target="https://findart.kz/" TargetMode="External"/><Relationship Id="rId4" Type="http://schemas.openxmlformats.org/officeDocument/2006/relationships/hyperlink" Target="https://qazbuy.kz/" TargetMode="External"/><Relationship Id="rId9" Type="http://schemas.openxmlformats.org/officeDocument/2006/relationships/hyperlink" Target="https://euroshoes.kz/" TargetMode="External"/><Relationship Id="rId14" Type="http://schemas.openxmlformats.org/officeDocument/2006/relationships/hyperlink" Target="https://motorist.kz/" TargetMode="External"/><Relationship Id="rId22" Type="http://schemas.openxmlformats.org/officeDocument/2006/relationships/hyperlink" Target="https://carter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ÐÐ°ÑÑÐ¸Ð½ÐºÐ¸ Ð¿Ð¾ Ð·Ð°Ð¿ÑÐ¾ÑÑ ÐºÐ°ÑÑÐ¸Ð½ÐºÐ¸ Ð´ÐµÐ²ÑÑÐºÐ° Ñ Ð¿Ð¾ÐºÑÐ¿ÐºÐ°Ð¼Ð¸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5300" y="1926075"/>
            <a:ext cx="4414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Мультивалютная платежная карточка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E-commerce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7464" y="6236494"/>
            <a:ext cx="15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Астана</a:t>
            </a:r>
            <a:r>
              <a:rPr lang="kk-KZ" dirty="0" smtClean="0"/>
              <a:t> 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2019г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520" y="572586"/>
            <a:ext cx="2955030" cy="5612304"/>
          </a:xfrm>
          <a:prstGeom prst="rect">
            <a:avLst/>
          </a:prstGeom>
          <a:noFill/>
        </p:spPr>
        <p:txBody>
          <a:bodyPr wrap="square" rtlCol="0" anchor="ctr" anchorCtr="1">
            <a:normAutofit fontScale="77500" lnSpcReduction="20000"/>
          </a:bodyPr>
          <a:lstStyle/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dirty="0">
                <a:solidFill>
                  <a:srgbClr val="0019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dirty="0">
                <a:solidFill>
                  <a:srgbClr val="0019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100" dirty="0" smtClean="0">
                <a:solidFill>
                  <a:srgbClr val="0019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Этап 2. Просмотр остатка, выписки по платежным картам, а также бонусов.</a:t>
            </a: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2100" dirty="0" smtClean="0">
                <a:solidFill>
                  <a:srgbClr val="0019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2100" dirty="0" smtClean="0">
                <a:solidFill>
                  <a:srgbClr val="0019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100" dirty="0" smtClean="0">
                <a:solidFill>
                  <a:srgbClr val="0019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US" sz="2100" dirty="0" smtClean="0">
                <a:solidFill>
                  <a:srgbClr val="0019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меню личного кабинета </a:t>
            </a:r>
            <a:r>
              <a:rPr lang="ru-RU" sz="2100" dirty="0">
                <a:solidFill>
                  <a:srgbClr val="00195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«Мои счета и карты»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отображается информация по действующим картам и счетам в АО «Казпочта», накопленным бонусам (по мультивалютным картам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commerce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), а также информация о </a:t>
            </a:r>
            <a:r>
              <a:rPr lang="kk-KZ" sz="2100" dirty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одключенных/отключенных услугах.</a:t>
            </a:r>
          </a:p>
          <a:p>
            <a:pPr algn="just">
              <a:tabLst>
                <a:tab pos="36000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36000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36000" algn="l"/>
              </a:tabLs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b="1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36000" algn="l"/>
              </a:tabLst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tabLst>
                <a:tab pos="36000" algn="l"/>
              </a:tabLst>
            </a:pPr>
            <a:endParaRPr 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4966" y="203254"/>
            <a:ext cx="659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Порядок просмотра бонусов на корпоративном портале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post.kz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979714"/>
            <a:ext cx="5757973" cy="374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1"/>
            <a:ext cx="4318908" cy="691515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1200" dirty="0">
                <a:solidFill>
                  <a:srgbClr val="0019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200" dirty="0">
                <a:solidFill>
                  <a:srgbClr val="00195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Этап 3. Конвертация денег внутри собственный мультивалютных счетов по платежной карточке </a:t>
            </a:r>
            <a:r>
              <a:rPr lang="en-US" sz="1300" b="1" dirty="0">
                <a:solidFill>
                  <a:schemeClr val="tx2">
                    <a:lumMod val="75000"/>
                  </a:schemeClr>
                </a:solidFill>
              </a:rPr>
              <a:t>E-commerce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|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В меню личного кабинета </a:t>
            </a:r>
            <a:r>
              <a:rPr lang="kk-KZ" sz="1300" dirty="0">
                <a:solidFill>
                  <a:schemeClr val="tx2">
                    <a:lumMod val="75000"/>
                  </a:schemeClr>
                </a:solidFill>
              </a:rPr>
              <a:t>в разделе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«Конвертация» необходимо из выпадающего списка осуществить выбор платежно</a:t>
            </a:r>
            <a:r>
              <a:rPr lang="kk-KZ" sz="1300" dirty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 карточки по которой будет производиться конвертация денег. При этом над выбранным номером карты отображается текущий баланс в разрезе мультивалютных суб.счетов (тенге, доллары США, евро).</a:t>
            </a: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endParaRPr lang="en-US" sz="13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1300" b="1" i="1" dirty="0" smtClean="0">
                <a:solidFill>
                  <a:schemeClr val="tx2">
                    <a:lumMod val="75000"/>
                  </a:schemeClr>
                </a:solidFill>
              </a:rPr>
              <a:t>Конвертация </a:t>
            </a:r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</a:rPr>
              <a:t>производится только по мультивалютным платежным карточкам </a:t>
            </a:r>
            <a:r>
              <a:rPr lang="en-US" sz="1300" b="1" i="1" dirty="0">
                <a:solidFill>
                  <a:schemeClr val="tx2">
                    <a:lumMod val="75000"/>
                  </a:schemeClr>
                </a:solidFill>
              </a:rPr>
              <a:t>E-commerce</a:t>
            </a:r>
            <a:r>
              <a:rPr lang="ru-RU" sz="13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| </a:t>
            </a:r>
            <a:r>
              <a:rPr lang="kk-KZ" sz="1300" dirty="0">
                <a:solidFill>
                  <a:schemeClr val="tx2">
                    <a:lumMod val="75000"/>
                  </a:schemeClr>
                </a:solidFill>
              </a:rPr>
              <a:t>После чего в графе «Валюта списания» необходимо выбрать валюту счета с которго будет осуществляться списание денег и указать сумму списания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kk-KZ" sz="1300" dirty="0">
                <a:solidFill>
                  <a:schemeClr val="tx2">
                    <a:lumMod val="75000"/>
                  </a:schemeClr>
                </a:solidFill>
              </a:rPr>
              <a:t> В графе «Валюта зачисления» необходимо выбрать валюту счета на который будет осуществлено зачисление сконвертированной суммы, при этом сумма конвертации выводится автоматически по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курсу продажи/покупки валюты, установленному АО «Казпочта». </a:t>
            </a:r>
          </a:p>
          <a:p>
            <a:pPr algn="just">
              <a:lnSpc>
                <a:spcPct val="120000"/>
              </a:lnSpc>
              <a:tabLst>
                <a:tab pos="36000" algn="l"/>
              </a:tabLst>
            </a:pP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</a:rPr>
              <a:t>|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</a:rPr>
              <a:t>При нажатии кнопки «Конвертировать» будет произведена конвертация денег на соответствующий суб.счет в валюте зачисления.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72" y="1215936"/>
            <a:ext cx="4652629" cy="461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2086" y="1"/>
            <a:ext cx="6123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Конвертация денег внутри собственный мультивалютных счетов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корпоративном портале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post.kz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r="16696" b="44622"/>
          <a:stretch/>
        </p:blipFill>
        <p:spPr bwMode="auto">
          <a:xfrm>
            <a:off x="2228850" y="473526"/>
            <a:ext cx="5353050" cy="24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5951" y="101708"/>
            <a:ext cx="540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Порядок осуществления списания денег в валютах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824" y="2967401"/>
            <a:ext cx="28879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Списание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производится на  сумму операции на Счете в валюте, соответствующей валюте карточной операции при наличии денег (тенге, доллары США, евро).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случае отсутствия денег на счете в тенге, в первую очередь списание осуществляется со счета в  долларах США и в последнюю очередь со счета в </a:t>
            </a:r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евро;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случае отсутствия денег на счете в долларах США, в первую очередь списание осуществляется со счета в  тенге и в последнюю очередь со счета в </a:t>
            </a:r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евро;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случае отсутствия денег на счете в евро, в первую очередь списание осуществляется со счета в тенге и в последнюю очередь со счета в долларах США</a:t>
            </a:r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k-K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1465" y="2999760"/>
            <a:ext cx="26351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случае осуществления операции в валюте отличной от валюты счета (тенге, доллары США, евро) списание денег осуществляется со Счета, валюта которого совпадает с валютой расчётов с Системой платежных карточек.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случае отсутствия денег на счете в долларах США списание будет осуществляться со счета  в тенге, в случае отсутствия денег в тенге – со счета в евро.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случае отсутствия денег на счете в евро списание будет осуществляться со счета  в тенге, в случае отсутствия денег в тенге – со счета в долларах США.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032760" y="3486001"/>
            <a:ext cx="525780" cy="3055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275144" y="3518862"/>
            <a:ext cx="525780" cy="2804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1390" y="4676137"/>
            <a:ext cx="12382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Конвертация</a:t>
            </a:r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осуществляется 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коммерческому курсу АО «Казпочта»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26680" y="3125301"/>
            <a:ext cx="13792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Конвертация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осуществляется со стороны МПС в долларах США/евро по курсу МПС на дату взаиморасчетов .</a:t>
            </a:r>
          </a:p>
          <a:p>
            <a:pPr algn="just"/>
            <a:endParaRPr lang="kk-KZ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200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недостаточности денег на счете в валюте расчетов, осуществляется списание денег в тенге/доллары США/европо курсу НБ РК 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140" y="6469620"/>
            <a:ext cx="187325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7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13</a:t>
            </a:r>
            <a:endParaRPr sz="1867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46" y="3328669"/>
            <a:ext cx="1564563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24169" marR="6773" indent="-425016">
              <a:spcBef>
                <a:spcPts val="133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Мультивалютная карта</a:t>
            </a:r>
            <a:endParaRPr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1" y="1981656"/>
            <a:ext cx="8908667" cy="1795000"/>
          </a:xfrm>
          <a:custGeom>
            <a:avLst/>
            <a:gdLst/>
            <a:ahLst/>
            <a:cxnLst/>
            <a:rect l="l" t="t" r="r" b="b"/>
            <a:pathLst>
              <a:path w="8711565" h="1659889">
                <a:moveTo>
                  <a:pt x="0" y="1659636"/>
                </a:moveTo>
                <a:lnTo>
                  <a:pt x="8711184" y="1659636"/>
                </a:lnTo>
                <a:lnTo>
                  <a:pt x="8711184" y="0"/>
                </a:lnTo>
                <a:lnTo>
                  <a:pt x="0" y="0"/>
                </a:lnTo>
                <a:lnTo>
                  <a:pt x="0" y="1659636"/>
                </a:lnTo>
                <a:close/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7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35" y="370884"/>
            <a:ext cx="2580252" cy="15060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1726" b="11517"/>
          <a:stretch/>
        </p:blipFill>
        <p:spPr>
          <a:xfrm>
            <a:off x="149543" y="2070867"/>
            <a:ext cx="1293019" cy="11697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0928" y="32154"/>
            <a:ext cx="573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условия платежной 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карточки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«E-commerce»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ÐÐ°ÑÑÐ¸Ð½ÐºÐ¸ Ð¿Ð¾ Ð·Ð°Ð¿ÑÐ¾ÑÑ Ð¼ÑÐ»ÑÑÐ¸Ð²Ð°Ð»ÑÑÐ½Ð¾ÑÑÑ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t="10707" r="19100" b="13473"/>
          <a:stretch/>
        </p:blipFill>
        <p:spPr bwMode="auto">
          <a:xfrm>
            <a:off x="385457" y="2521159"/>
            <a:ext cx="722871" cy="5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ject 6"/>
          <p:cNvSpPr txBox="1"/>
          <p:nvPr/>
        </p:nvSpPr>
        <p:spPr>
          <a:xfrm>
            <a:off x="1965757" y="3250994"/>
            <a:ext cx="2147481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indent="145623" algn="ctr">
              <a:spcBef>
                <a:spcPts val="133"/>
              </a:spcBef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Бонусная пр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ограмма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от АО «Казпочта»</a:t>
            </a:r>
            <a:endParaRPr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/>
          <a:srcRect t="11726" b="11517"/>
          <a:stretch/>
        </p:blipFill>
        <p:spPr>
          <a:xfrm>
            <a:off x="2292329" y="2089965"/>
            <a:ext cx="1293019" cy="11697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t="11726" b="11517"/>
          <a:stretch/>
        </p:blipFill>
        <p:spPr>
          <a:xfrm>
            <a:off x="6982691" y="2089965"/>
            <a:ext cx="1293019" cy="1169774"/>
          </a:xfrm>
          <a:prstGeom prst="rect">
            <a:avLst/>
          </a:prstGeom>
        </p:spPr>
      </p:pic>
      <p:pic>
        <p:nvPicPr>
          <p:cNvPr id="4106" name="Picture 10" descr="ÐÐ°ÑÑÐ¸Ð½ÐºÐ¸ Ð¿Ð¾ Ð·Ð°Ð¿ÑÐ¾ÑÑ ÐºÐ°ÑÑÐ¸Ð½ÐºÐ¸ Ð¿Ð¾Ð´Ð°ÑÐ¾Ð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8406" r="6385" b="8237"/>
          <a:stretch/>
        </p:blipFill>
        <p:spPr bwMode="auto">
          <a:xfrm>
            <a:off x="2654586" y="2506006"/>
            <a:ext cx="471956" cy="62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6"/>
          <p:cNvSpPr txBox="1"/>
          <p:nvPr/>
        </p:nvSpPr>
        <p:spPr>
          <a:xfrm>
            <a:off x="6870560" y="3291641"/>
            <a:ext cx="1497235" cy="4479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6773" indent="145623" algn="ctr">
              <a:spcBef>
                <a:spcPts val="133"/>
              </a:spcBef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Cashback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 АО «Казпочта»</a:t>
            </a:r>
            <a:endParaRPr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14" name="Picture 18" descr="ÐÐ°ÑÑÐ¸Ð½ÐºÐ¸ Ð¿Ð¾ Ð·Ð°Ð¿ÑÐ¾ÑÑ ÐºÐ°ÑÑÐ¸Ð½ÐºÐ¸ cashb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13" y="2506007"/>
            <a:ext cx="953530" cy="9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bject 5"/>
          <p:cNvSpPr/>
          <p:nvPr/>
        </p:nvSpPr>
        <p:spPr>
          <a:xfrm>
            <a:off x="1572492" y="3698980"/>
            <a:ext cx="5303519" cy="2934858"/>
          </a:xfrm>
          <a:custGeom>
            <a:avLst/>
            <a:gdLst/>
            <a:ahLst/>
            <a:cxnLst/>
            <a:rect l="l" t="t" r="r" b="b"/>
            <a:pathLst>
              <a:path w="3591560" h="3555365">
                <a:moveTo>
                  <a:pt x="0" y="794385"/>
                </a:moveTo>
                <a:lnTo>
                  <a:pt x="598512" y="794385"/>
                </a:lnTo>
                <a:lnTo>
                  <a:pt x="663803" y="0"/>
                </a:lnTo>
                <a:lnTo>
                  <a:pt x="1496314" y="794385"/>
                </a:lnTo>
                <a:lnTo>
                  <a:pt x="3591052" y="794385"/>
                </a:lnTo>
                <a:lnTo>
                  <a:pt x="3591052" y="1254506"/>
                </a:lnTo>
                <a:lnTo>
                  <a:pt x="3591052" y="1944624"/>
                </a:lnTo>
                <a:lnTo>
                  <a:pt x="3591052" y="3554945"/>
                </a:lnTo>
                <a:lnTo>
                  <a:pt x="1496314" y="3554945"/>
                </a:lnTo>
                <a:lnTo>
                  <a:pt x="598512" y="3554945"/>
                </a:lnTo>
                <a:lnTo>
                  <a:pt x="0" y="3554945"/>
                </a:lnTo>
                <a:lnTo>
                  <a:pt x="0" y="1944624"/>
                </a:lnTo>
                <a:lnTo>
                  <a:pt x="0" y="1254506"/>
                </a:lnTo>
                <a:lnTo>
                  <a:pt x="0" y="794385"/>
                </a:lnTo>
                <a:close/>
              </a:path>
            </a:pathLst>
          </a:custGeom>
          <a:ln w="25400">
            <a:solidFill>
              <a:srgbClr val="385D8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06946" y="4464013"/>
            <a:ext cx="12798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Валюта счета -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Тенге, доллары США, евро;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3073" y="4567108"/>
            <a:ext cx="1695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1% 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от суммы 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безналичной операции, </a:t>
            </a: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совершенной в сети иных БВУ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2492" y="4325514"/>
            <a:ext cx="53100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Бонус за оплату финансовых услуг  (коммунальные услуги, налоги/платежи в бюджет, сотовая связь) </a:t>
            </a:r>
            <a:r>
              <a:rPr lang="ru-RU" sz="1200" spc="-87" dirty="0" smtClean="0">
                <a:solidFill>
                  <a:srgbClr val="002060"/>
                </a:solidFill>
                <a:latin typeface="Arial"/>
                <a:cs typeface="Arial"/>
              </a:rPr>
              <a:t>-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 50 тенге от операций совершенных на корпоративном сайте post.kz, минимальная сумма операции 5 000 тенге от операций совершенных на корпоративном сайте post.kz</a:t>
            </a:r>
            <a:r>
              <a:rPr lang="kk-KZ" sz="1200" dirty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Бонус за оплату товаров в сети Интернет </a:t>
            </a:r>
            <a:r>
              <a:rPr lang="ru-RU" sz="1200" spc="-87" dirty="0">
                <a:solidFill>
                  <a:srgbClr val="002060"/>
                </a:solidFill>
                <a:latin typeface="Arial"/>
                <a:cs typeface="Arial"/>
              </a:rPr>
              <a:t>- 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50 тенге от каждой совершенной безналичной операции в сети Интернет-партнеров АО «Казпочта», минимальная сумма операции 10 000 тенге;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Оплата финансовых услуг (коммунальные услуги, налоги/платежи в бюджет, сотовая связь)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– бесплатно  на  корпоративном сайте post.kz;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200" b="1" dirty="0">
                <a:solidFill>
                  <a:srgbClr val="FF0000"/>
                </a:solidFill>
              </a:rPr>
              <a:t>Скидка  на оплату посылок</a:t>
            </a:r>
            <a:r>
              <a:rPr lang="ru-RU" sz="1200" b="1" spc="-87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FF0000"/>
                </a:solidFill>
              </a:rPr>
              <a:t>– 5% </a:t>
            </a:r>
            <a:r>
              <a:rPr lang="kk-KZ" sz="1200" dirty="0">
                <a:solidFill>
                  <a:srgbClr val="FF0000"/>
                </a:solidFill>
              </a:rPr>
              <a:t>(пересылка посылок по городу, внутри области и по </a:t>
            </a:r>
            <a:r>
              <a:rPr lang="kk-KZ" sz="1200" dirty="0" smtClean="0">
                <a:solidFill>
                  <a:srgbClr val="FF0000"/>
                </a:solidFill>
              </a:rPr>
              <a:t>РК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object 5"/>
          <p:cNvSpPr/>
          <p:nvPr/>
        </p:nvSpPr>
        <p:spPr>
          <a:xfrm>
            <a:off x="152435" y="3776656"/>
            <a:ext cx="1349053" cy="1817327"/>
          </a:xfrm>
          <a:custGeom>
            <a:avLst/>
            <a:gdLst/>
            <a:ahLst/>
            <a:cxnLst/>
            <a:rect l="l" t="t" r="r" b="b"/>
            <a:pathLst>
              <a:path w="3591560" h="3555365">
                <a:moveTo>
                  <a:pt x="0" y="794385"/>
                </a:moveTo>
                <a:lnTo>
                  <a:pt x="598512" y="794385"/>
                </a:lnTo>
                <a:lnTo>
                  <a:pt x="663803" y="0"/>
                </a:lnTo>
                <a:lnTo>
                  <a:pt x="1496314" y="794385"/>
                </a:lnTo>
                <a:lnTo>
                  <a:pt x="3591052" y="794385"/>
                </a:lnTo>
                <a:lnTo>
                  <a:pt x="3591052" y="1254506"/>
                </a:lnTo>
                <a:lnTo>
                  <a:pt x="3591052" y="1944624"/>
                </a:lnTo>
                <a:lnTo>
                  <a:pt x="3591052" y="3554945"/>
                </a:lnTo>
                <a:lnTo>
                  <a:pt x="1496314" y="3554945"/>
                </a:lnTo>
                <a:lnTo>
                  <a:pt x="598512" y="3554945"/>
                </a:lnTo>
                <a:lnTo>
                  <a:pt x="0" y="3554945"/>
                </a:lnTo>
                <a:lnTo>
                  <a:pt x="0" y="1944624"/>
                </a:lnTo>
                <a:lnTo>
                  <a:pt x="0" y="1254506"/>
                </a:lnTo>
                <a:lnTo>
                  <a:pt x="0" y="794385"/>
                </a:lnTo>
                <a:close/>
              </a:path>
            </a:pathLst>
          </a:custGeom>
          <a:ln w="25400">
            <a:solidFill>
              <a:srgbClr val="385D8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5"/>
          <p:cNvSpPr/>
          <p:nvPr/>
        </p:nvSpPr>
        <p:spPr>
          <a:xfrm>
            <a:off x="6982691" y="3732807"/>
            <a:ext cx="2055773" cy="1861176"/>
          </a:xfrm>
          <a:custGeom>
            <a:avLst/>
            <a:gdLst/>
            <a:ahLst/>
            <a:cxnLst/>
            <a:rect l="l" t="t" r="r" b="b"/>
            <a:pathLst>
              <a:path w="3591560" h="3555365">
                <a:moveTo>
                  <a:pt x="0" y="794385"/>
                </a:moveTo>
                <a:lnTo>
                  <a:pt x="598512" y="794385"/>
                </a:lnTo>
                <a:lnTo>
                  <a:pt x="663803" y="0"/>
                </a:lnTo>
                <a:lnTo>
                  <a:pt x="1496314" y="794385"/>
                </a:lnTo>
                <a:lnTo>
                  <a:pt x="3591052" y="794385"/>
                </a:lnTo>
                <a:lnTo>
                  <a:pt x="3591052" y="1254506"/>
                </a:lnTo>
                <a:lnTo>
                  <a:pt x="3591052" y="1944624"/>
                </a:lnTo>
                <a:lnTo>
                  <a:pt x="3591052" y="3554945"/>
                </a:lnTo>
                <a:lnTo>
                  <a:pt x="1496314" y="3554945"/>
                </a:lnTo>
                <a:lnTo>
                  <a:pt x="598512" y="3554945"/>
                </a:lnTo>
                <a:lnTo>
                  <a:pt x="0" y="3554945"/>
                </a:lnTo>
                <a:lnTo>
                  <a:pt x="0" y="1944624"/>
                </a:lnTo>
                <a:lnTo>
                  <a:pt x="0" y="1254506"/>
                </a:lnTo>
                <a:lnTo>
                  <a:pt x="0" y="794385"/>
                </a:lnTo>
                <a:close/>
              </a:path>
            </a:pathLst>
          </a:custGeom>
          <a:ln w="25400">
            <a:solidFill>
              <a:srgbClr val="385D8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890564" y="660868"/>
            <a:ext cx="580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Цель проекта –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развитие безналичных платежей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600" dirty="0">
                <a:solidFill>
                  <a:schemeClr val="tx2">
                    <a:lumMod val="75000"/>
                  </a:schemeClr>
                </a:solidFill>
              </a:rPr>
              <a:t>путем их </a:t>
            </a:r>
          </a:p>
          <a:p>
            <a:pPr algn="just"/>
            <a:r>
              <a:rPr lang="kk-KZ" sz="1600" dirty="0">
                <a:solidFill>
                  <a:schemeClr val="tx2">
                    <a:lumMod val="75000"/>
                  </a:schemeClr>
                </a:solidFill>
              </a:rPr>
              <a:t>стимулирования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и популяризация корпоративного портала </a:t>
            </a:r>
          </a:p>
          <a:p>
            <a:pPr algn="just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post.kz</a:t>
            </a:r>
            <a:r>
              <a:rPr lang="kk-KZ" sz="1600" dirty="0">
                <a:solidFill>
                  <a:schemeClr val="tx2">
                    <a:lumMod val="75000"/>
                  </a:schemeClr>
                </a:solidFill>
              </a:rPr>
              <a:t> и интернет Эквайринга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paypost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1016"/>
              </p:ext>
            </p:extLst>
          </p:nvPr>
        </p:nvGraphicFramePr>
        <p:xfrm>
          <a:off x="0" y="-2267"/>
          <a:ext cx="9144000" cy="632575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0736"/>
                <a:gridCol w="6523264"/>
              </a:tblGrid>
              <a:tr h="242864">
                <a:tc>
                  <a:txBody>
                    <a:bodyPr/>
                    <a:lstStyle/>
                    <a:p>
                      <a:pPr algn="l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Платежная система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 Card</a:t>
                      </a:r>
                      <a:endParaRPr lang="ru-RU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2864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/>
                        <a:t>Валюта счета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 smtClean="0">
                          <a:effectLst/>
                        </a:rPr>
                        <a:t>Тенге, доллары США, евро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6444">
                <a:tc>
                  <a:txBody>
                    <a:bodyPr/>
                    <a:lstStyle/>
                    <a:p>
                      <a:pPr algn="just"/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обслуживания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зависимости от тарифного пакета (Отан,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Персональный)</a:t>
                      </a:r>
                    </a:p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Пакет «Отан», «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– ежемесячная абон.плата 350 тенге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Пакет «Персональный» -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абон.плата 400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тенге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Сотрудники АО «Казпочта» могут</a:t>
                      </a:r>
                      <a:r>
                        <a:rPr lang="ru-RU" sz="9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выпускать данные карты в рамках тарифного пакета «</a:t>
                      </a:r>
                      <a:r>
                        <a:rPr lang="en-US" sz="9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ru-RU" sz="9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0897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Зачисление денег на платежную карточку через отделения АО «Казпочта» и банкоматы с фукнцией </a:t>
                      </a:r>
                      <a:r>
                        <a:rPr lang="en-US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 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(в тенге)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5632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конвертации денег внутри мультивалютных счетов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личном кабинете на корпоративном сайте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post.kz 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kk-KZ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коммерческому курсу покупки/продажи валюты АО «Казпочта»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299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Cashback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 smtClean="0">
                          <a:effectLst/>
                        </a:rPr>
                        <a:t>1</a:t>
                      </a:r>
                      <a:r>
                        <a:rPr lang="ru-RU" sz="900" dirty="0" smtClean="0">
                          <a:effectLst/>
                        </a:rPr>
                        <a:t>%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ачисление Cashback осуществляется по факту обработки финансового документа в тенге. В случае возврата оплаченной по карточке покупки, по которой прошло начисление Cashback производится возврат ранее зачисленной суммы Cashback)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8462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SMS-</a:t>
                      </a: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оповещение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1061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Снятие наличных денег в сети АО «Казпочта» (банкоматах/отделениях)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Бесплатно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270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Снятие наличных денег в банкоматной сети БВУ на территории РК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 мин.150 тенге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пакету «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Отан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бесплатно) 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6909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Снятие наличных денег в банкоматной сети БВУ за пределами РК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1,25% мин.750 тенге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Оплата товаров и услуг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Бесплатно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010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Кредитный лимит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 smtClean="0">
                          <a:effectLst/>
                        </a:rPr>
                        <a:t>Кредит от 50 000 тенге до 500 000 тенге со ставкой вознаграждения 36%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карты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dirty="0" smtClean="0">
                          <a:effectLst/>
                        </a:rPr>
                        <a:t>Бесплатно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2762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Наполнение карты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itchFamily="2" charset="2"/>
                        <a:buChar char="v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Бонус за оплату финансовых услуг  (коммунальные услуги, налоги/платежи в бюджет, сотовая связь) - 50 тенге от операций совершенных на корпоративном сайте post.kz, минимальная сумма операции 5 000 тенге от операций совершенных на корпоративном сайте post.kz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v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Бонус за оплату товаров в сети Интернет - 50 тенге от каждой совершенной безналичной операции в сети Интернет-партнеров АО «Казпочта», минимальная сумма операции 10 000 тенге; 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v"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финансовых услуг (коммунальные услуги, налоги/платежи в бюджет, сотовая связь) – бесплатно  на  корпоративном сайте post.kz;</a:t>
                      </a:r>
                    </a:p>
                    <a:p>
                      <a:pPr marL="171450" indent="-171450" algn="just">
                        <a:buFont typeface="Wingdings" pitchFamily="2" charset="2"/>
                        <a:buChar char="v"/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Запуск карт без данной фишки «Скидка  </a:t>
                      </a: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оплату посылок – 5% </a:t>
                      </a:r>
                      <a:r>
                        <a:rPr lang="kk-KZ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(пересылка посылок по городу, внутри области и по РК</a:t>
                      </a:r>
                      <a:r>
                        <a:rPr lang="kk-KZ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  <a:endParaRPr lang="kk-KZ" sz="9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kk-KZ" sz="900" dirty="0" smtClean="0">
                          <a:effectLst/>
                        </a:rPr>
                        <a:t>Бесконтактные платежи</a:t>
                      </a:r>
                      <a:endParaRPr lang="ru-RU" sz="900" dirty="0" smtClean="0">
                        <a:effectLst/>
                      </a:endParaRPr>
                    </a:p>
                    <a:p>
                      <a:pPr marL="171450" indent="-171450" algn="just">
                        <a:buFont typeface="Wingdings" pitchFamily="2" charset="2"/>
                        <a:buChar char="v"/>
                      </a:pP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Автоматическое</a:t>
                      </a:r>
                      <a:r>
                        <a:rPr lang="ru-RU" sz="9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подключение 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 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Secure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 </a:t>
                      </a:r>
                      <a:r>
                        <a:rPr lang="kk-KZ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безопасность платежей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kk-KZ" sz="900" dirty="0" smtClean="0">
                          <a:effectLst/>
                        </a:rPr>
                        <a:t>Скидки и привилегии от торговых партнеров  Master </a:t>
                      </a:r>
                      <a:r>
                        <a:rPr lang="kk-KZ" sz="900" dirty="0" smtClean="0">
                          <a:effectLst/>
                        </a:rPr>
                        <a:t>Card</a:t>
                      </a:r>
                    </a:p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kk-KZ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 карты </a:t>
                      </a:r>
                      <a:r>
                        <a:rPr lang="ru-RU" sz="9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электронным ПИН кодом – EPIN</a:t>
                      </a:r>
                      <a:endParaRPr lang="ru-RU" sz="9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9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3910" y="635818"/>
            <a:ext cx="7886700" cy="4388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Экономия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обслуживании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Не нужно платить за три отдельных карты. Достаточно завести одну и пользоваться тем счётом и валютой, которые необходимы в данный момент.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Удобство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Для того чтобы обменять валюту, не нужно идти в банк или искать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обменник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Это можно сделать через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интернет-банкинг.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Такая оперативность может принести в том числе и дополнительный доход в периоды резкий колебаний курсов валют.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Экономия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на конвертации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 Привязка карты сразу к трём счетам в разной валюте позволяет списывать деньги с определённого счёта. То есть если товар оплачивается в долларах США, то и деньги будут списаны с долларового счёта. Поэтому никакой конвертации не будет, а значит, и комиссию за неё платить не придётся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kk-KZ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k-KZ" sz="1800" b="1" dirty="0" smtClean="0">
                <a:solidFill>
                  <a:schemeClr val="tx2">
                    <a:lumMod val="75000"/>
                  </a:schemeClr>
                </a:solidFill>
              </a:rPr>
              <a:t>Возможность накопления бонусов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kk-KZ" sz="1800" dirty="0" smtClean="0">
                <a:solidFill>
                  <a:schemeClr val="tx2">
                    <a:lumMod val="75000"/>
                  </a:schemeClr>
                </a:solidFill>
              </a:rPr>
              <a:t>плата платежной карточкой на корпоративном  сайте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post.kz </a:t>
            </a:r>
            <a:r>
              <a:rPr lang="kk-KZ" sz="1800" dirty="0" smtClean="0">
                <a:solidFill>
                  <a:schemeClr val="tx2">
                    <a:lumMod val="75000"/>
                  </a:schemeClr>
                </a:solidFill>
              </a:rPr>
              <a:t>и у интернет – партнеров АО «Казпочта» позволит совершая операции получать дополнительную лояльность от </a:t>
            </a:r>
            <a:r>
              <a:rPr lang="kk-KZ" sz="1800" dirty="0">
                <a:solidFill>
                  <a:schemeClr val="tx2">
                    <a:lumMod val="75000"/>
                  </a:schemeClr>
                </a:solidFill>
              </a:rPr>
              <a:t>АО «Казпочта</a:t>
            </a:r>
            <a:r>
              <a:rPr lang="kk-KZ" sz="1800" dirty="0" smtClean="0">
                <a:solidFill>
                  <a:schemeClr val="tx2">
                    <a:lumMod val="75000"/>
                  </a:schemeClr>
                </a:solidFill>
              </a:rPr>
              <a:t>» путем получения бонусов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0854" y="155860"/>
            <a:ext cx="6356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Преимущества платежной 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карточки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«E-commerce»</a:t>
            </a:r>
            <a:r>
              <a:rPr lang="kk-K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35" y="5041409"/>
            <a:ext cx="2580252" cy="15060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 descr="ÐÐ°ÑÑÐ¸Ð½ÐºÐ¸ Ð¿Ð¾ Ð·Ð°Ð¿ÑÐ¾ÑÑ Ð¼ÑÐ»ÑÑÐ¸Ð²Ð°Ð»ÑÑÐ½Ð¾ÑÑÑ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t="10707" r="19100" b="13473"/>
          <a:stretch/>
        </p:blipFill>
        <p:spPr bwMode="auto">
          <a:xfrm>
            <a:off x="530237" y="5448301"/>
            <a:ext cx="920347" cy="6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7"/>
          <a:stretch/>
        </p:blipFill>
        <p:spPr>
          <a:xfrm>
            <a:off x="0" y="0"/>
            <a:ext cx="3779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4780" y="1653184"/>
            <a:ext cx="5090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kk-KZ" sz="2000" b="1" dirty="0">
                <a:solidFill>
                  <a:schemeClr val="tx2">
                    <a:lumMod val="75000"/>
                  </a:schemeClr>
                </a:solidFill>
              </a:rPr>
              <a:t>Физические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</a:rPr>
              <a:t>лица;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</a:rPr>
              <a:t>Участники </a:t>
            </a:r>
            <a:r>
              <a:rPr lang="kk-KZ" sz="2000" b="1" dirty="0">
                <a:solidFill>
                  <a:schemeClr val="tx2">
                    <a:lumMod val="75000"/>
                  </a:schemeClr>
                </a:solidFill>
              </a:rPr>
              <a:t>зарплатного проекта Общества, за исключением пенсионеров и получателей пенсий и пособий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:\Users\k.rizvanova\AppData\Local\Microsoft\Windows\INetCache\Content.Word\c_kaspi-gold 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31" y="340737"/>
            <a:ext cx="2079715" cy="1334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k.rizvanova\AppData\Local\Microsoft\Windows\INetCache\Content.Word\2018_01_12__05_56_46__83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6" y="1905521"/>
            <a:ext cx="2608523" cy="1729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k.rizvanova\AppData\Local\Microsoft\Windows\INetCache\Content.Word\e6521a9188a831bfca5ceb18be4f754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69" y="3495940"/>
            <a:ext cx="2161019" cy="145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k.rizvanova\AppData\Local\Microsoft\Windows\INetCache\Content.Word\gold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71" y="5178859"/>
            <a:ext cx="2371175" cy="132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beeline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58" y="5080954"/>
            <a:ext cx="2115942" cy="132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C:\Users\k.rizvanova\AppData\Local\Microsoft\Windows\INetCache\Content.Word\Gold-Card-e1544529847388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28" y="3635466"/>
            <a:ext cx="2224218" cy="1445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1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86780"/>
              </p:ext>
            </p:extLst>
          </p:nvPr>
        </p:nvGraphicFramePr>
        <p:xfrm>
          <a:off x="0" y="0"/>
          <a:ext cx="9143999" cy="6621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525"/>
                <a:gridCol w="1219200"/>
                <a:gridCol w="1162050"/>
                <a:gridCol w="1447800"/>
                <a:gridCol w="1228725"/>
                <a:gridCol w="1133475"/>
                <a:gridCol w="1123950"/>
                <a:gridCol w="1057274"/>
              </a:tblGrid>
              <a:tr h="21981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Позиция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 err="1">
                          <a:effectLst/>
                        </a:rPr>
                        <a:t>Kaspi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Народный банк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Forte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Alfa bank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Beeline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Евразийский банк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Казпочта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</a:tr>
              <a:tr h="711776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Дизайн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/>
                </a:tc>
              </a:tr>
              <a:tr h="1211874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Позиционирование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Лучшая карта от </a:t>
                      </a:r>
                      <a:r>
                        <a:rPr lang="ru-RU" sz="800" u="none" strike="noStrike" dirty="0" err="1">
                          <a:effectLst/>
                        </a:rPr>
                        <a:t>Kaspi</a:t>
                      </a:r>
                      <a:r>
                        <a:rPr lang="ru-RU" sz="800" u="none" strike="noStrike" dirty="0">
                          <a:effectLst/>
                        </a:rPr>
                        <a:t>. С </a:t>
                      </a:r>
                      <a:r>
                        <a:rPr lang="ru-RU" sz="800" u="none" strike="noStrike" dirty="0" err="1">
                          <a:effectLst/>
                        </a:rPr>
                        <a:t>Kaspi</a:t>
                      </a:r>
                      <a:r>
                        <a:rPr lang="ru-RU" sz="800" u="none" strike="noStrike" dirty="0"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</a:rPr>
                        <a:t>Gold</a:t>
                      </a:r>
                      <a:r>
                        <a:rPr lang="ru-RU" sz="800" u="none" strike="noStrike" dirty="0">
                          <a:effectLst/>
                        </a:rPr>
                        <a:t> можно </a:t>
                      </a:r>
                      <a:r>
                        <a:rPr lang="ru-RU" sz="800" u="none" strike="noStrike" dirty="0" err="1">
                          <a:effectLst/>
                        </a:rPr>
                        <a:t>cовершать</a:t>
                      </a:r>
                      <a:r>
                        <a:rPr lang="ru-RU" sz="800" u="none" strike="noStrike" dirty="0">
                          <a:effectLst/>
                        </a:rPr>
                        <a:t> покупки в магазинах, интернете, а также снимать деньги в любом банкомате по всему миру.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Карты для активных людей, ценящих удобство и безопасность с минимальной стоимостью обслуживания и удобным набором функций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Карта с повышенным </a:t>
                      </a:r>
                      <a:r>
                        <a:rPr lang="ru-RU" sz="800" u="none" strike="noStrike" dirty="0" err="1">
                          <a:effectLst/>
                        </a:rPr>
                        <a:t>кэшбеком</a:t>
                      </a:r>
                      <a:r>
                        <a:rPr lang="ru-RU" sz="800" u="none" strike="noStrike" dirty="0">
                          <a:effectLst/>
                        </a:rPr>
                        <a:t> до 15%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Лучшая дебетовая карта, которая зарабатывает деньги. Получайте кэшбэк, снимайте наличные бесплатно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Единственная банковская карта в Казахстане привязанная к Вашему мобильному телефону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Бесплатное снятие по всему миру. Карта </a:t>
                      </a:r>
                      <a:r>
                        <a:rPr lang="ru-RU" sz="800" u="none" strike="noStrike" dirty="0" err="1">
                          <a:effectLst/>
                        </a:rPr>
                        <a:t>Gold</a:t>
                      </a:r>
                      <a:r>
                        <a:rPr lang="ru-RU" sz="800" u="none" strike="noStrike" dirty="0">
                          <a:effectLst/>
                        </a:rPr>
                        <a:t> от </a:t>
                      </a:r>
                      <a:r>
                        <a:rPr lang="ru-RU" sz="800" u="none" strike="noStrike" dirty="0" err="1">
                          <a:effectLst/>
                        </a:rPr>
                        <a:t>MasterСard</a:t>
                      </a:r>
                      <a:r>
                        <a:rPr lang="ru-RU" sz="800" u="none" strike="noStrike" dirty="0">
                          <a:effectLst/>
                        </a:rPr>
                        <a:t> удобна и выгодна везде, где бы Вы не находились. А технология </a:t>
                      </a:r>
                      <a:r>
                        <a:rPr lang="ru-RU" sz="800" u="none" strike="noStrike" dirty="0" err="1">
                          <a:effectLst/>
                        </a:rPr>
                        <a:t>PayPass</a:t>
                      </a:r>
                      <a:r>
                        <a:rPr lang="ru-RU" sz="800" u="none" strike="noStrike" dirty="0">
                          <a:effectLst/>
                        </a:rPr>
                        <a:t> позволит оплачивать покупки в одно касание – быстро и легко.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Е-</a:t>
                      </a:r>
                      <a:r>
                        <a:rPr lang="ru-RU" sz="800" u="none" strike="noStrike" dirty="0" err="1">
                          <a:effectLst/>
                        </a:rPr>
                        <a:t>commerce</a:t>
                      </a:r>
                      <a:r>
                        <a:rPr lang="ru-RU" sz="800" u="none" strike="noStrike" dirty="0">
                          <a:effectLst/>
                        </a:rPr>
                        <a:t> карта для твоего шопинга. Пришло время особо выгодных </a:t>
                      </a:r>
                      <a:r>
                        <a:rPr lang="ru-RU" sz="800" u="none" strike="noStrike" dirty="0" smtClean="0">
                          <a:effectLst/>
                        </a:rPr>
                        <a:t>покупок. </a:t>
                      </a:r>
                    </a:p>
                  </a:txBody>
                  <a:tcPr marL="5497" marR="5497" marT="5497" marB="0"/>
                </a:tc>
              </a:tr>
              <a:tr h="2740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Платежная система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Master Card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Master Card/ Visa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Master Card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Visa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Visa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Master Card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>
                          <a:effectLst/>
                        </a:rPr>
                        <a:t>Master Card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</a:tr>
              <a:tr h="2740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Валюта счета карты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Тенге, доллары США, евро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Тенге, доллары США, </a:t>
                      </a:r>
                      <a:r>
                        <a:rPr lang="ru-RU" sz="800" u="none" strike="noStrike" dirty="0" smtClean="0">
                          <a:effectLst/>
                        </a:rPr>
                        <a:t>евро, юань, фунты, рубли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Тенге, доллары США, </a:t>
                      </a:r>
                      <a:r>
                        <a:rPr lang="ru-RU" sz="800" u="none" strike="noStrike" dirty="0" smtClean="0">
                          <a:effectLst/>
                        </a:rPr>
                        <a:t>евро,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фунты, рубли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Тенге, доллары США, евро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Тенге, доллары США, евро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KZT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Тенге, доллары США, евро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</a:tr>
              <a:tr h="877931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Обслуживание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1 год –бесплатно, далее 1995 тг в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1000 тенге в месяц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 smtClean="0">
                          <a:effectLst/>
                        </a:rPr>
                        <a:t>1000 </a:t>
                      </a:r>
                      <a:r>
                        <a:rPr lang="ru-RU" sz="800" u="none" strike="noStrike" dirty="0">
                          <a:effectLst/>
                        </a:rPr>
                        <a:t>тенге ежемесячно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 smtClean="0">
                          <a:effectLst/>
                        </a:rPr>
                        <a:t>1000 </a:t>
                      </a:r>
                      <a:r>
                        <a:rPr lang="ru-RU" sz="800" u="none" strike="noStrike" dirty="0">
                          <a:effectLst/>
                        </a:rPr>
                        <a:t>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Пакет «</a:t>
                      </a:r>
                      <a:r>
                        <a:rPr lang="ru-RU" sz="800" u="none" strike="noStrike" dirty="0" err="1">
                          <a:effectLst/>
                        </a:rPr>
                        <a:t>Отан</a:t>
                      </a:r>
                      <a:r>
                        <a:rPr lang="ru-RU" sz="800" u="none" strike="noStrike" dirty="0">
                          <a:effectLst/>
                        </a:rPr>
                        <a:t>», «</a:t>
                      </a:r>
                      <a:r>
                        <a:rPr lang="ru-RU" sz="800" u="none" strike="noStrike" dirty="0" err="1">
                          <a:effectLst/>
                        </a:rPr>
                        <a:t>Post</a:t>
                      </a:r>
                      <a:r>
                        <a:rPr lang="ru-RU" sz="800" u="none" strike="noStrike" dirty="0">
                          <a:effectLst/>
                        </a:rPr>
                        <a:t>» –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ежем.абон.плата</a:t>
                      </a:r>
                      <a:r>
                        <a:rPr lang="ru-RU" sz="800" u="none" strike="noStrike" dirty="0" smtClean="0">
                          <a:effectLst/>
                        </a:rPr>
                        <a:t> 350тг;</a:t>
                      </a:r>
                    </a:p>
                    <a:p>
                      <a:pPr algn="l" rtl="0" fontAlgn="t"/>
                      <a:endParaRPr lang="ru-RU" sz="800" u="none" strike="noStrike" dirty="0" smtClean="0"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effectLst/>
                        </a:rPr>
                        <a:t>Пакет </a:t>
                      </a:r>
                      <a:r>
                        <a:rPr lang="ru-RU" sz="800" u="none" strike="noStrike" dirty="0">
                          <a:effectLst/>
                        </a:rPr>
                        <a:t>«Персональный» -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ежем.абон.плата</a:t>
                      </a:r>
                      <a:r>
                        <a:rPr lang="ru-RU" sz="800" u="none" strike="noStrike" dirty="0" smtClean="0">
                          <a:effectLst/>
                        </a:rPr>
                        <a:t>     400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тг</a:t>
                      </a:r>
                      <a:r>
                        <a:rPr lang="ru-RU" sz="800" u="none" strike="noStrike" dirty="0" smtClean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</a:tr>
              <a:tr h="1634342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en-US" sz="8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Cashback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1. Оплачивайте покупки и получите обратно до 1,2 % от суммы (</a:t>
                      </a:r>
                      <a:r>
                        <a:rPr lang="ru-RU" sz="800" u="none" strike="noStrike" dirty="0" err="1">
                          <a:effectLst/>
                        </a:rPr>
                        <a:t>CashBack</a:t>
                      </a:r>
                      <a:r>
                        <a:rPr lang="ru-RU" sz="800" u="none" strike="noStrike" dirty="0">
                          <a:effectLst/>
                        </a:rPr>
                        <a:t>).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2. Повышенный </a:t>
                      </a:r>
                      <a:r>
                        <a:rPr lang="ru-RU" sz="800" u="none" strike="noStrike" dirty="0" err="1">
                          <a:effectLst/>
                        </a:rPr>
                        <a:t>CashBack</a:t>
                      </a:r>
                      <a:r>
                        <a:rPr lang="ru-RU" sz="800" u="none" strike="noStrike" dirty="0">
                          <a:effectLst/>
                        </a:rPr>
                        <a:t> до 15% можно получить, расплатившись карточкой в сети Партнёров Банка.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en-US" sz="800" u="none" strike="noStrike" dirty="0" smtClean="0">
                          <a:effectLst/>
                        </a:rPr>
                        <a:t>3</a:t>
                      </a:r>
                      <a:r>
                        <a:rPr lang="ru-RU" sz="800" u="none" strike="noStrike" dirty="0" smtClean="0">
                          <a:effectLst/>
                        </a:rPr>
                        <a:t>. </a:t>
                      </a:r>
                      <a:r>
                        <a:rPr lang="ru-RU" sz="800" u="none" strike="noStrike" dirty="0">
                          <a:effectLst/>
                        </a:rPr>
                        <a:t>В сети партнёров сумма </a:t>
                      </a:r>
                      <a:r>
                        <a:rPr lang="ru-RU" sz="800" u="none" strike="noStrike" dirty="0" err="1">
                          <a:effectLst/>
                        </a:rPr>
                        <a:t>CashBack</a:t>
                      </a:r>
                      <a:r>
                        <a:rPr lang="ru-RU" sz="800" u="none" strike="noStrike" dirty="0">
                          <a:effectLst/>
                        </a:rPr>
                        <a:t> не ограничена, в других случаях не должна превышать 100 000 тенге в месяц.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r>
                        <a:rPr lang="ru-RU" sz="800" u="none" strike="noStrike" dirty="0" smtClean="0">
                          <a:effectLst/>
                        </a:rPr>
                        <a:t>% (максимальная сумма выплаты 10 000 тенге)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1.5%                           Покупки на </a:t>
                      </a:r>
                      <a:r>
                        <a:rPr lang="ru-RU" sz="800" u="none" strike="noStrike" dirty="0" err="1">
                          <a:effectLst/>
                        </a:rPr>
                        <a:t>Aliexpress</a:t>
                      </a:r>
                      <a:r>
                        <a:rPr lang="ru-RU" sz="800" u="none" strike="noStrike" dirty="0">
                          <a:effectLst/>
                        </a:rPr>
                        <a:t> с </a:t>
                      </a:r>
                      <a:r>
                        <a:rPr lang="ru-RU" sz="800" u="none" strike="noStrike" dirty="0" err="1">
                          <a:effectLst/>
                        </a:rPr>
                        <a:t>кэшбеком</a:t>
                      </a:r>
                      <a:r>
                        <a:rPr lang="ru-RU" sz="800" u="none" strike="noStrike" dirty="0">
                          <a:effectLst/>
                        </a:rPr>
                        <a:t> до 7 %.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1" u="none" strike="noStrike" dirty="0">
                          <a:effectLst/>
                        </a:rPr>
                        <a:t>1%  от суммы безналичной операции, совершенной в сети иных БВУ 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rgbClr val="E18397"/>
                    </a:solidFill>
                  </a:tcPr>
                </a:tc>
              </a:tr>
              <a:tr h="407986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SMS </a:t>
                      </a:r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оповещение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200 тенге в месяц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100 тенге в месяц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</a:tr>
              <a:tr h="1009507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Снятие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 в собственных банкоматах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Снятие денег других пополнений — без комиссии до 300 000 тенге в месяц. Свыше 300 000 тенге — комиссия 0,95 % от суммы превышения.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r>
                        <a:rPr lang="ru-RU" sz="800" u="none" strike="noStrike" dirty="0" smtClean="0">
                          <a:effectLst/>
                        </a:rPr>
                        <a:t>%, </a:t>
                      </a:r>
                    </a:p>
                    <a:p>
                      <a:pPr algn="l" rtl="0" fontAlgn="t"/>
                      <a:r>
                        <a:rPr lang="ru-RU" sz="800" u="none" strike="noStrike" dirty="0" smtClean="0">
                          <a:effectLst/>
                        </a:rPr>
                        <a:t>по з/п  - согласно условиям договора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бесплатно при совокупной сумме до 3 000 000 тенге в месяц, свыше 0,3%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0 тенге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 50 </a:t>
                      </a:r>
                      <a:r>
                        <a:rPr lang="ru-RU" sz="800" u="none" strike="noStrike" dirty="0" err="1">
                          <a:effectLst/>
                        </a:rPr>
                        <a:t>тыс.KZT</a:t>
                      </a:r>
                      <a:r>
                        <a:rPr lang="ru-RU" sz="800" u="none" strike="noStrike" dirty="0">
                          <a:effectLst/>
                        </a:rPr>
                        <a:t> в месяц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Снятие наличных в банкоматах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Альфа-Банка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/>
                </a:tc>
              </a:tr>
            </a:tbl>
          </a:graphicData>
        </a:graphic>
      </p:graphicFrame>
      <p:pic>
        <p:nvPicPr>
          <p:cNvPr id="5" name="Рисунок 4" descr="C:\Users\k.rizvanova\AppData\Local\Microsoft\Windows\INetCache\Content.Word\c_kaspi-gold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" y="254952"/>
            <a:ext cx="930910" cy="53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k.rizvanova\AppData\Local\Microsoft\Windows\INetCache\Content.Word\2018_01_12__05_56_46__839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r="7080" b="19178"/>
          <a:stretch/>
        </p:blipFill>
        <p:spPr bwMode="auto">
          <a:xfrm>
            <a:off x="2057082" y="245110"/>
            <a:ext cx="981393" cy="54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k.rizvanova\AppData\Local\Microsoft\Windows\INetCache\Content.Word\e6521a9188a831bfca5ceb18be4f754b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6" y="254952"/>
            <a:ext cx="981393" cy="53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k.rizvanova\AppData\Local\Microsoft\Windows\INetCache\Content.Word\gol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30" y="254952"/>
            <a:ext cx="962345" cy="556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beeline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19" y="254952"/>
            <a:ext cx="967105" cy="545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k.rizvanova\AppData\Local\Microsoft\Windows\INetCache\Content.Word\Gold-Card-e1544529847388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68" y="254952"/>
            <a:ext cx="938532" cy="535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94" y="245109"/>
            <a:ext cx="900432" cy="5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49975"/>
              </p:ext>
            </p:extLst>
          </p:nvPr>
        </p:nvGraphicFramePr>
        <p:xfrm>
          <a:off x="0" y="190499"/>
          <a:ext cx="9143999" cy="63735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625"/>
                <a:gridCol w="676859"/>
                <a:gridCol w="1513891"/>
                <a:gridCol w="1162050"/>
                <a:gridCol w="962025"/>
                <a:gridCol w="828675"/>
                <a:gridCol w="1974081"/>
                <a:gridCol w="1216793"/>
              </a:tblGrid>
              <a:tr h="1352551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Снятие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 в других БВУ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Снятие денег других пополнений — без комиссии до 300 000 тенге в месяц. Свыше 300 000 тенге — комиссия 0,95 % от суммы превышения.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0,9%+50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бесплатно при совокупной сумме до 3 000 000 тенге в месяц, свыше 0,5%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KZT</a:t>
                      </a:r>
                      <a:b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 50 </a:t>
                      </a:r>
                      <a:r>
                        <a:rPr lang="ru-RU" sz="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тыс.KZT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 месяц + комиссия стороннего банка (в случае наличия)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тенге до 300 </a:t>
                      </a:r>
                      <a:r>
                        <a:rPr lang="ru-RU" sz="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тыс.тенге</a:t>
                      </a:r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после 1%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0,7% мин.150 </a:t>
                      </a:r>
                      <a:r>
                        <a:rPr lang="ru-RU" sz="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тенге,</a:t>
                      </a:r>
                      <a:r>
                        <a:rPr lang="ru-RU" sz="8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 rtl="0" fontAlgn="t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 рамках пакета «</a:t>
                      </a:r>
                      <a:r>
                        <a:rPr lang="ru-RU" sz="8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Отан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»</a:t>
                      </a:r>
                      <a:r>
                        <a:rPr lang="en-US" sz="8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8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о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57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Пополнение 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средств на карту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0 тенге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2822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Кредитный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лимит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 2 000 000 тенге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Нет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Кредитный лимит от Банка Хоум Кредит от 50 000 тенге до 500 000 тенге со ставкой вознаграждения 36% 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77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Доставка карты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Бесплатно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2336">
                <a:tc>
                  <a:txBody>
                    <a:bodyPr/>
                    <a:lstStyle/>
                    <a:p>
                      <a:pPr algn="l" rtl="0" fontAlgn="t"/>
                      <a:endParaRPr lang="ru-RU" sz="8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Бонусы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 плюшки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1% (2% при размещении депозита 1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милл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.) 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Бесконтактные платежи.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Скидки и привилегии от торговых партнеров 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Master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Card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GO бонусы за каждые покупки в торговой сети партнеров Банка - от 3% до 15%.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Apple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Pay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Бесконтактные платежи.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Скидки и привилегии от торговых партнеров 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Master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Card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5. 25%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Go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! бонусов в выходные дни в кафе, ресторанах и кинотеатрах, кроме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fast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(10%).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- 10%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Go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! бонусов в выходные на все платежи.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Период действия акции: с 15 февраля по 31 мая 2019 года (включительно).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Бонусы начисляются на сумму от 40 до 10 000 тенге (при оплате на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бóльшую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сумму, бонусы будут начислены только на 10 000 тенге, но не более чем на 10 транзакций в день.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Бонусы начисляются только при оплате с помощью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Apple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Pay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через POS-терминалы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Halyk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Bank|Qazkom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на все карты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Halyk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Qazkom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кроме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корпоративных,подарочных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карт,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AltynPlus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AltynPlus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UPI и специальных счетов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Бесконтактные платежи.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Для клиентов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Solo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– годовое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обслуживане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– 0 тенге.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Скидки и привилегии от торговых партнеров 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Master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Card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Apple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Pay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0 KZT Пополнение баланса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Beeline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 карты и пополнение карты с баланса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Beeline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Бесконтактные платежи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Высокие бонусы по премиальной программе лояльности: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1) 1% с каждой покупки;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2) До 2% бонусов при наличии вклада: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+0,3% при наличии вклада от 100 000 тенге до 499 999,99 тенге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+0,7% при наличии вклада от 500 000 тенге до 999 999,99 тенге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+1% при наличии вклада от 1 000 000 тенге до 2 999 999,99 тенге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+1,5% при наличии вклада от 3 000 000 тенге до 5 999 999,99 тенге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+2% при наличии вклада свыше 6 000 000 тенге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+1% при выборе любимой категории через систему дистанционного обслуживания Smartbank.kz.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+0,5% за бесконтактные NFC/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Apple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Pay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-платежи.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Максимальный бонус при установке любимой категории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1) Рестораны, бары, кафе: до 4,5%.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2) Авто, АЗС, СТО: до 4,5%.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3) Супермаркеты: до 4,5%.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4) Авиаперелеты, путешествия: до 4,5%.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5) Одежда, аксессуары: до 4,5%.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6) Электроника: до 4,5%.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7) Аптеки, медицинские услуги: до 4,5%.                                                                   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Бесконтактные платежи. </a:t>
                      </a:r>
                      <a:b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Скидки и привилегии от торговых партнеров 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Master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Card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Apple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Pay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buClr>
                          <a:srgbClr val="FF0000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 Бонус за оплату финансовых услуг. 50 тенге, минимальная сумма операции 5 000 тенге  (возможность использования бонусов – корпоративный сайт post.kz и отделения </a:t>
                      </a:r>
                      <a:r>
                        <a:rPr lang="ru-RU" sz="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Казпочты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l" rtl="0" fontAlgn="t">
                        <a:buClr>
                          <a:srgbClr val="FF0000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ru-RU" sz="8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>
                        <a:buClr>
                          <a:srgbClr val="FF0000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2. Бонус за оплату товаров в сети Интернет. 50 тенге от каждой совершенной безналичной операции в сети Интернет-партнеров АО «Казпочта»*, минимальная сумма операции 10 000 тенге (возможность использования бонусов – корпоративный сайт post.kz и отделения </a:t>
                      </a:r>
                      <a:r>
                        <a:rPr lang="ru-RU" sz="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Казпочты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). </a:t>
                      </a:r>
                    </a:p>
                    <a:p>
                      <a:pPr algn="l" rtl="0" fontAlgn="t">
                        <a:buClr>
                          <a:srgbClr val="FF0000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endParaRPr lang="ru-RU" sz="8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t">
                        <a:buClr>
                          <a:srgbClr val="FF0000"/>
                        </a:buClr>
                        <a:buSzPts val="800"/>
                        <a:buFont typeface="Arial" panose="020B0604020202020204" pitchFamily="34" charset="0"/>
                        <a:buNone/>
                      </a:pP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 Скидка при оплате картой почтовых услуг. 5 % от суммы операции (пересылка посылок по городу, внутри области и по РК)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7" marR="5497" marT="5497" marB="0">
                    <a:solidFill>
                      <a:srgbClr val="E183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2453"/>
              </p:ext>
            </p:extLst>
          </p:nvPr>
        </p:nvGraphicFramePr>
        <p:xfrm>
          <a:off x="0" y="0"/>
          <a:ext cx="9143999" cy="200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625"/>
                <a:gridCol w="666750"/>
                <a:gridCol w="1514475"/>
                <a:gridCol w="1181100"/>
                <a:gridCol w="952500"/>
                <a:gridCol w="828675"/>
                <a:gridCol w="1971675"/>
                <a:gridCol w="1219199"/>
              </a:tblGrid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Позиция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 err="1">
                          <a:effectLst/>
                        </a:rPr>
                        <a:t>Kaspi</a:t>
                      </a:r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Народный банк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Forte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Alfa bank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Beeline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Евразийский банк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u="none" strike="noStrike" dirty="0">
                          <a:effectLst/>
                        </a:rPr>
                        <a:t>Казпочта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7" marR="5497" marT="5497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1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4" b="33933"/>
          <a:stretch/>
        </p:blipFill>
        <p:spPr bwMode="auto">
          <a:xfrm>
            <a:off x="0" y="838202"/>
            <a:ext cx="4286250" cy="96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4966" y="203254"/>
            <a:ext cx="4002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Порядок накопления и траты бонусов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1" y="922021"/>
            <a:ext cx="46710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Накопление бонусов возможно</a:t>
            </a: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1) при оплате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финансовых услуг  (коммунальные услуги, налоги/платежи в бюджет, сотовая связь)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корпоративном сайте post.kz – в размере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50 тенге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суммы безналичной операции,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минимальная сумма операции 5 000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тенге;</a:t>
            </a: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2)  При оплате товаров в сети Интернет – партнеров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АО «Казпочта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»* -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50 тенге от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суммы безналичной операции,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минимальная сумма операции 10 000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тенге.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400" dirty="0"/>
              <a:t>*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Список сайтов интернет партнеров АО «Казпочта»: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/>
            </a:r>
            <a:br>
              <a:rPr lang="kk-KZ" sz="1400" dirty="0">
                <a:solidFill>
                  <a:schemeClr val="tx2">
                    <a:lumMod val="75000"/>
                  </a:schemeClr>
                </a:solidFill>
                <a:hlinkClick r:id="rId3"/>
              </a:rPr>
            </a:b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https://qazbuy.kz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https://dalaman.kz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6"/>
              </a:rPr>
              <a:t>https://doc24.kz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7"/>
              </a:rPr>
              <a:t>https://flip.kz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8"/>
              </a:rPr>
              <a:t>https://chich.cleaning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9"/>
              </a:rPr>
              <a:t>https://euroshoes.kz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https://azure.kz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1"/>
              </a:rPr>
              <a:t>https://kitapall.kz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2"/>
              </a:rPr>
              <a:t>https://partsauto.kz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3"/>
              </a:rPr>
              <a:t>https://partspro.kz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4"/>
              </a:rPr>
              <a:t>https://motorist.kz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5"/>
              </a:rPr>
              <a:t>https://1host.kz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6"/>
              </a:rPr>
              <a:t>https://tastamat.kz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7"/>
              </a:rPr>
              <a:t>https://allsai.kz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8"/>
              </a:rPr>
              <a:t>https://zvezdochet.guru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19"/>
              </a:rPr>
              <a:t>https://findart.kz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20"/>
              </a:rPr>
              <a:t>https://ynot.kz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21"/>
              </a:rPr>
              <a:t>https://sakhanov.kz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22"/>
              </a:rPr>
              <a:t>https://carter.kz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, https://</a:t>
            </a:r>
            <a:r>
              <a:rPr lang="kk-KZ" sz="1400" dirty="0">
                <a:solidFill>
                  <a:schemeClr val="tx2">
                    <a:lumMod val="75000"/>
                  </a:schemeClr>
                </a:solidFill>
                <a:hlinkClick r:id="rId23"/>
              </a:rPr>
              <a:t>marden.kz</a:t>
            </a:r>
            <a:endParaRPr lang="kk-KZ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Для накопления бонусов держателю платежной карточки Е-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commerce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 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необходимо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личном кабинете выбрать опцию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«Копить». </a:t>
            </a:r>
          </a:p>
          <a:p>
            <a:pPr algn="just"/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БОНУСЫ НАКАПЛИВАЮТСЯ НА ОТДЕЛЬНОМ БОНУСНОМ СЧЕТЕ В ТЕНГЕ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07" y="2057401"/>
            <a:ext cx="39379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Трата бонусов возможна</a:t>
            </a:r>
            <a:r>
              <a:rPr lang="kk-KZ" sz="1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корпоративном сайте post.kz при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оплате финансовых услуг  (коммунальные услуги, налоги/платежи в бюджет, сотовая связь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2) В отделениях АО «Казпочта» при оплате финансовых и почтовых услуг.</a:t>
            </a:r>
          </a:p>
          <a:p>
            <a:pPr algn="just"/>
            <a:endParaRPr lang="kk-KZ" sz="1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kk-KZ" sz="1400" dirty="0">
                <a:solidFill>
                  <a:schemeClr val="tx2">
                    <a:lumMod val="75000"/>
                  </a:schemeClr>
                </a:solidFill>
              </a:rPr>
              <a:t>Для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использования бонусов необходимо клиенту в личном кабинете  </a:t>
            </a:r>
            <a:r>
              <a:rPr lang="kk-KZ" sz="1400" dirty="0" smtClean="0">
                <a:solidFill>
                  <a:schemeClr val="tx2">
                    <a:lumMod val="75000"/>
                  </a:schemeClr>
                </a:solidFill>
              </a:rPr>
              <a:t>выбрать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опцию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«Тратить».  </a:t>
            </a:r>
          </a:p>
          <a:p>
            <a:pPr algn="just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1541</Words>
  <Application>Microsoft Office PowerPoint</Application>
  <PresentationFormat>Экран (4:3)</PresentationFormat>
  <Paragraphs>246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Ризванова Кристина Альбертовна</dc:creator>
  <cp:lastModifiedBy>Максимова Анна</cp:lastModifiedBy>
  <cp:revision>70</cp:revision>
  <cp:lastPrinted>2019-03-11T06:30:49Z</cp:lastPrinted>
  <dcterms:created xsi:type="dcterms:W3CDTF">2019-02-27T10:53:02Z</dcterms:created>
  <dcterms:modified xsi:type="dcterms:W3CDTF">2019-03-15T11:16:53Z</dcterms:modified>
</cp:coreProperties>
</file>